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80" r:id="rId3"/>
    <p:sldId id="294" r:id="rId4"/>
    <p:sldId id="287" r:id="rId5"/>
    <p:sldId id="293" r:id="rId6"/>
    <p:sldId id="288" r:id="rId7"/>
    <p:sldId id="298" r:id="rId8"/>
    <p:sldId id="300" r:id="rId9"/>
    <p:sldId id="299" r:id="rId10"/>
    <p:sldId id="295" r:id="rId11"/>
    <p:sldId id="292" r:id="rId12"/>
    <p:sldId id="297" r:id="rId13"/>
    <p:sldId id="284" r:id="rId14"/>
    <p:sldId id="301" r:id="rId15"/>
    <p:sldId id="282" r:id="rId16"/>
    <p:sldId id="26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FFFF"/>
    <a:srgbClr val="FBFDC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 autoAdjust="0"/>
    <p:restoredTop sz="95714"/>
  </p:normalViewPr>
  <p:slideViewPr>
    <p:cSldViewPr snapToGrid="0">
      <p:cViewPr varScale="1">
        <p:scale>
          <a:sx n="118" d="100"/>
          <a:sy n="118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F724E-705A-FE4C-AC63-A1A92A799C6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D63C-3DC8-1244-ABC0-2501E8BEA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5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743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69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128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J’ai entendu des horreurs! Produit à fourni sur les FA, mettre des mèches de soufre dans l’enfumoir pour détruire un nid!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860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29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234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31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100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53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Meilleur score en fin d’année; deux phénomènes, les gens ont appris et en fin d’année il y a plus d’annonces sur les ruchers.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12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22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pense qu’il y a reproduction dans le nid. Les </a:t>
            </a:r>
            <a:r>
              <a:rPr lang="fr-FR" dirty="0" err="1"/>
              <a:t>gynes</a:t>
            </a:r>
            <a:r>
              <a:rPr lang="fr-FR" dirty="0"/>
              <a:t> sortent tard, à confirmer entre les années.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24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22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2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01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D63C-3DC8-1244-ABC0-2501E8BEA4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8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93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947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551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358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523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960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760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471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470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608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352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11020-7ABB-410C-9BD9-F5BD50239550}" type="datetimeFigureOut">
              <a:rPr lang="de-CH" smtClean="0"/>
              <a:t>12.12.23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3828-3C5B-431E-93B0-22CA4D93A79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490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lonasiatique.ch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tiff"/><Relationship Id="rId5" Type="http://schemas.openxmlformats.org/officeDocument/2006/relationships/hyperlink" Target="http://www.apiculture-nyon.ch/" TargetMode="External"/><Relationship Id="rId4" Type="http://schemas.openxmlformats.org/officeDocument/2006/relationships/hyperlink" Target="https://abeilles.ch/apiculture/sante-des-abeilles-pratique-apicole/frelon-asiatique/" TargetMode="Externa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977" y="2181353"/>
            <a:ext cx="6679870" cy="3022705"/>
          </a:xfrm>
        </p:spPr>
        <p:txBody>
          <a:bodyPr>
            <a:normAutofit/>
          </a:bodyPr>
          <a:lstStyle/>
          <a:p>
            <a:pPr algn="r"/>
            <a:r>
              <a:rPr lang="fr-CH" dirty="0"/>
              <a:t>Le Frelon asiatique</a:t>
            </a:r>
            <a:br>
              <a:rPr lang="fr-CH" dirty="0"/>
            </a:br>
            <a:r>
              <a:rPr lang="fr-CH" dirty="0"/>
              <a:t>Bilan 2023</a:t>
            </a:r>
            <a:r>
              <a:rPr lang="fr-CH" sz="2400" dirty="0"/>
              <a:t> </a:t>
            </a:r>
            <a:br>
              <a:rPr lang="fr-CH" dirty="0"/>
            </a:br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8C75F26-9739-0B18-8E8A-18AF9ABFDA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8" y="0"/>
            <a:ext cx="5516088" cy="2110436"/>
          </a:xfrm>
          <a:prstGeom prst="rect">
            <a:avLst/>
          </a:prstGeom>
        </p:spPr>
      </p:pic>
      <p:pic>
        <p:nvPicPr>
          <p:cNvPr id="1028" name="Picture 4" descr="Frelons asiatiques : dix choses à savoir sur cet insecte envahissant ...">
            <a:extLst>
              <a:ext uri="{FF2B5EF4-FFF2-40B4-BE49-F238E27FC236}">
                <a16:creationId xmlns:a16="http://schemas.microsoft.com/office/drawing/2014/main" id="{CAE9D512-3F32-D293-36A0-019B382D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892" y="2110436"/>
            <a:ext cx="5067661" cy="31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CF7EA82-3141-C1B2-828D-F7704C726C5E}"/>
              </a:ext>
            </a:extLst>
          </p:cNvPr>
          <p:cNvSpPr txBox="1"/>
          <p:nvPr/>
        </p:nvSpPr>
        <p:spPr>
          <a:xfrm>
            <a:off x="0" y="629896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Mélanie Baudet – Décembre 2023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4523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2. Bilan 2023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6EB5F0-472B-9E05-4989-D647A8817B54}"/>
              </a:ext>
            </a:extLst>
          </p:cNvPr>
          <p:cNvSpPr txBox="1"/>
          <p:nvPr/>
        </p:nvSpPr>
        <p:spPr>
          <a:xfrm rot="17404369">
            <a:off x="-306189" y="2750551"/>
            <a:ext cx="2996834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Décompte des nids</a:t>
            </a:r>
          </a:p>
          <a:p>
            <a:pPr lvl="0">
              <a:lnSpc>
                <a:spcPct val="115000"/>
              </a:lnSpc>
            </a:pPr>
            <a:endParaRPr lang="fr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D118BE5-0B80-8CCE-48AE-F6E5D00EF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727" y="1365063"/>
            <a:ext cx="7525718" cy="49996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F2E249B-2C5D-5992-EDEF-578971AEC362}"/>
              </a:ext>
            </a:extLst>
          </p:cNvPr>
          <p:cNvSpPr txBox="1"/>
          <p:nvPr/>
        </p:nvSpPr>
        <p:spPr>
          <a:xfrm rot="850563">
            <a:off x="9233296" y="3237134"/>
            <a:ext cx="2788184" cy="261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CH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VOILA POURQUOI IL EST PRIMORDIAL DE LES DETRUIRE; C’EST NOTRE SEULE CHANCE!!</a:t>
            </a:r>
          </a:p>
          <a:p>
            <a:pPr lvl="0">
              <a:lnSpc>
                <a:spcPct val="115000"/>
              </a:lnSpc>
            </a:pPr>
            <a:endParaRPr lang="fr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72D61D1-F984-836C-26E6-FF4A87D31230}"/>
              </a:ext>
            </a:extLst>
          </p:cNvPr>
          <p:cNvSpPr/>
          <p:nvPr/>
        </p:nvSpPr>
        <p:spPr>
          <a:xfrm>
            <a:off x="4265280" y="4056185"/>
            <a:ext cx="834258" cy="1934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602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53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2. Bilan 2023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85E8DB-646C-2C8B-D843-1E75589DD24B}"/>
              </a:ext>
            </a:extLst>
          </p:cNvPr>
          <p:cNvSpPr txBox="1"/>
          <p:nvPr/>
        </p:nvSpPr>
        <p:spPr>
          <a:xfrm>
            <a:off x="1340878" y="2126122"/>
            <a:ext cx="9974822" cy="431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améliorations vont être apportées au site et nous referon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un </a:t>
            </a:r>
            <a:r>
              <a:rPr lang="fr-CH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début de saison prochaine</a:t>
            </a: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endParaRPr lang="fr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nnoncez vos observations </a:t>
            </a:r>
            <a:r>
              <a:rPr lang="fr-C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toutes les semaines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CH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Force se déplace </a:t>
            </a:r>
            <a:r>
              <a:rPr lang="fr-CH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uniquement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les ruchers, les FA butinant du sucre ou du nectar ne retournent pas forcément au nid. Les FA qui chassent la viande oui!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faut avoir un certain nombre de FA par heure (mini 5) pour faire la 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télémétrie.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3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2. Bilan 2023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85E8DB-646C-2C8B-D843-1E75589DD24B}"/>
              </a:ext>
            </a:extLst>
          </p:cNvPr>
          <p:cNvSpPr txBox="1"/>
          <p:nvPr/>
        </p:nvSpPr>
        <p:spPr>
          <a:xfrm>
            <a:off x="1340878" y="2126121"/>
            <a:ext cx="4755122" cy="261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Destruction des nids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endParaRPr lang="fr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fait avec le </a:t>
            </a:r>
            <a:r>
              <a:rPr lang="fr-C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SO2</a:t>
            </a: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le canton de Vaud, avec une perche ou une nacelle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l’inspecteur des ruchers.</a:t>
            </a:r>
          </a:p>
        </p:txBody>
      </p:sp>
      <p:pic>
        <p:nvPicPr>
          <p:cNvPr id="5" name="Image 4" descr="Une image contenant nuit, plein air, ciel, arbre&#10;&#10;Description générée automatiquement">
            <a:extLst>
              <a:ext uri="{FF2B5EF4-FFF2-40B4-BE49-F238E27FC236}">
                <a16:creationId xmlns:a16="http://schemas.microsoft.com/office/drawing/2014/main" id="{2A6C0FE6-8851-C525-860F-9A7E542AD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12641" y="2192740"/>
            <a:ext cx="4731878" cy="35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4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  <a:p>
            <a:pPr algn="r"/>
            <a:endParaRPr lang="de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27906FC3-B80B-6EB6-EB96-45B26389426E}"/>
              </a:ext>
            </a:extLst>
          </p:cNvPr>
          <p:cNvSpPr txBox="1"/>
          <p:nvPr/>
        </p:nvSpPr>
        <p:spPr>
          <a:xfrm>
            <a:off x="1340879" y="2126122"/>
            <a:ext cx="5904047" cy="431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nouvelles recommandations du cercle exotiques vont sortir en mars 2024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référant en télémétrie sera formé pour notre région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Tous les apiculteurs devront être formé pour la détection de base, le FA va entrer dans le cahier des charges des travaux apicoles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Technique de la plume à approfondir en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3. Stratégies 2024</a:t>
            </a:r>
            <a:endParaRPr lang="fr-FR" sz="4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B0396B-1E24-960E-DAE4-B5CE46DC4F8F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pic>
        <p:nvPicPr>
          <p:cNvPr id="9" name="Image 8" descr="Une image contenant plein air, ciel, herbe, paysage&#10;&#10;Description générée automatiquement">
            <a:extLst>
              <a:ext uri="{FF2B5EF4-FFF2-40B4-BE49-F238E27FC236}">
                <a16:creationId xmlns:a16="http://schemas.microsoft.com/office/drawing/2014/main" id="{07915D9F-AAED-6668-A566-D7F8228D17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4926" y="2628409"/>
            <a:ext cx="4445779" cy="30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2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2. Stratégie 2024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85E8DB-646C-2C8B-D843-1E75589DD24B}"/>
              </a:ext>
            </a:extLst>
          </p:cNvPr>
          <p:cNvSpPr txBox="1"/>
          <p:nvPr/>
        </p:nvSpPr>
        <p:spPr>
          <a:xfrm>
            <a:off x="1343121" y="1845448"/>
            <a:ext cx="8879402" cy="261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Présentation des nouveaux référents de notre section:</a:t>
            </a:r>
          </a:p>
          <a:p>
            <a:pPr lvl="0">
              <a:lnSpc>
                <a:spcPct val="115000"/>
              </a:lnSpc>
            </a:pP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Ivano</a:t>
            </a: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Caffari</a:t>
            </a: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Laurent Cavallini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Anne </a:t>
            </a:r>
            <a:r>
              <a:rPr lang="fr-CH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Treboux</a:t>
            </a:r>
            <a:endParaRPr lang="fr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Olivier Maillard (excusé)</a:t>
            </a:r>
          </a:p>
        </p:txBody>
      </p:sp>
    </p:spTree>
    <p:extLst>
      <p:ext uri="{BB962C8B-B14F-4D97-AF65-F5344CB8AC3E}">
        <p14:creationId xmlns:p14="http://schemas.microsoft.com/office/powerpoint/2010/main" val="397666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  <a:p>
            <a:pPr algn="r"/>
            <a:endParaRPr lang="de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7349924" y="1170369"/>
            <a:ext cx="310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Questions / réponses</a:t>
            </a:r>
            <a:endParaRPr lang="fr-FR" sz="4000" dirty="0"/>
          </a:p>
        </p:txBody>
      </p:sp>
      <p:pic>
        <p:nvPicPr>
          <p:cNvPr id="1028" name="Picture 4" descr="Foire aux questions / Cerfa - Communauté d'Agglomération des 2 Baies en ...">
            <a:extLst>
              <a:ext uri="{FF2B5EF4-FFF2-40B4-BE49-F238E27FC236}">
                <a16:creationId xmlns:a16="http://schemas.microsoft.com/office/drawing/2014/main" id="{A313DEBF-EF01-0524-C467-9E55C753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502" y="1619735"/>
            <a:ext cx="47244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371CBA2-A7C3-C7C0-2FA2-3A41DE4D9B30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0959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AEC7BC-68F2-E96F-CE1C-22DBEF35D1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"/>
            <a:ext cx="4267840" cy="1632861"/>
          </a:xfrm>
          <a:prstGeom prst="rect">
            <a:avLst/>
          </a:prstGeom>
        </p:spPr>
      </p:pic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A661BE24-C767-743B-A007-5D73F9FA8E13}"/>
              </a:ext>
            </a:extLst>
          </p:cNvPr>
          <p:cNvCxnSpPr>
            <a:cxnSpLocks/>
          </p:cNvCxnSpPr>
          <p:nvPr/>
        </p:nvCxnSpPr>
        <p:spPr>
          <a:xfrm>
            <a:off x="3565003" y="1142655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7EC30DF-543A-C592-8E9D-11E7F988A0CC}"/>
              </a:ext>
            </a:extLst>
          </p:cNvPr>
          <p:cNvSpPr txBox="1"/>
          <p:nvPr/>
        </p:nvSpPr>
        <p:spPr>
          <a:xfrm>
            <a:off x="3565003" y="462483"/>
            <a:ext cx="688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/>
              <a:t>Informations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89B6B2-B093-9ABB-837C-6D852F47C10F}"/>
              </a:ext>
            </a:extLst>
          </p:cNvPr>
          <p:cNvSpPr txBox="1"/>
          <p:nvPr/>
        </p:nvSpPr>
        <p:spPr>
          <a:xfrm>
            <a:off x="3565003" y="4280391"/>
            <a:ext cx="2364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H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CH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www.abeilles.ch</a:t>
            </a:r>
            <a:endParaRPr lang="fr-CH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hlinkClick r:id="rId5"/>
            </a:endParaRPr>
          </a:p>
          <a:p>
            <a:endParaRPr lang="fr-CH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hlinkClick r:id="rId5"/>
            </a:endParaRPr>
          </a:p>
        </p:txBody>
      </p:sp>
      <p:pic>
        <p:nvPicPr>
          <p:cNvPr id="14" name="Image 13" descr="Une image contenant texte, fleur, invertébré, insecte&#10;&#10;Description générée automatiquement">
            <a:extLst>
              <a:ext uri="{FF2B5EF4-FFF2-40B4-BE49-F238E27FC236}">
                <a16:creationId xmlns:a16="http://schemas.microsoft.com/office/drawing/2014/main" id="{0E7952DC-31E5-3EF6-5097-D397781C32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880" y="2221104"/>
            <a:ext cx="1957387" cy="1957387"/>
          </a:xfrm>
          <a:prstGeom prst="rect">
            <a:avLst/>
          </a:prstGeom>
        </p:spPr>
      </p:pic>
      <p:pic>
        <p:nvPicPr>
          <p:cNvPr id="15" name="Picture 2" descr="Logo Frelon asiatique">
            <a:extLst>
              <a:ext uri="{FF2B5EF4-FFF2-40B4-BE49-F238E27FC236}">
                <a16:creationId xmlns:a16="http://schemas.microsoft.com/office/drawing/2014/main" id="{C0BFC2EC-C861-F986-E0DD-27CDD278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74" y="1747886"/>
            <a:ext cx="1664495" cy="16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D1F1C77-3D42-77B5-9580-B639E73BCB7D}"/>
              </a:ext>
            </a:extLst>
          </p:cNvPr>
          <p:cNvSpPr txBox="1"/>
          <p:nvPr/>
        </p:nvSpPr>
        <p:spPr>
          <a:xfrm>
            <a:off x="3232069" y="2337008"/>
            <a:ext cx="2712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www.frelonasiatique.ch</a:t>
            </a:r>
            <a:endParaRPr lang="fr-C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6D3FE6F-08EE-1142-D65A-040350C3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129" y="3763363"/>
            <a:ext cx="1957387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D0F9FE9-E7DD-5EE2-31C0-FEE9A748D5D6}"/>
              </a:ext>
            </a:extLst>
          </p:cNvPr>
          <p:cNvSpPr txBox="1"/>
          <p:nvPr/>
        </p:nvSpPr>
        <p:spPr>
          <a:xfrm>
            <a:off x="5480899" y="3022242"/>
            <a:ext cx="3055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425"/>
            <a:r>
              <a:rPr lang="fr-CH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www.apiculture-nyon.ch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5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27906FC3-B80B-6EB6-EB96-45B26389426E}"/>
              </a:ext>
            </a:extLst>
          </p:cNvPr>
          <p:cNvSpPr txBox="1"/>
          <p:nvPr/>
        </p:nvSpPr>
        <p:spPr>
          <a:xfrm>
            <a:off x="1340879" y="2126122"/>
            <a:ext cx="4635378" cy="176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 2023</a:t>
            </a: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Stratégies 2024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/ réponses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Plan de l’exposé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pic>
        <p:nvPicPr>
          <p:cNvPr id="3" name="Image 2" descr="Une image contenant plein air, plante, fleur, Brindille&#10;&#10;Description générée automatiquement">
            <a:extLst>
              <a:ext uri="{FF2B5EF4-FFF2-40B4-BE49-F238E27FC236}">
                <a16:creationId xmlns:a16="http://schemas.microsoft.com/office/drawing/2014/main" id="{D9BEAD50-91E7-4976-1C72-76B3040A6C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970" y="1790146"/>
            <a:ext cx="3252359" cy="43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2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27906FC3-B80B-6EB6-EB96-45B26389426E}"/>
              </a:ext>
            </a:extLst>
          </p:cNvPr>
          <p:cNvSpPr txBox="1"/>
          <p:nvPr/>
        </p:nvSpPr>
        <p:spPr>
          <a:xfrm>
            <a:off x="1340879" y="2126122"/>
            <a:ext cx="6969457" cy="346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VAUD: plus de 40 nids détruits, une 20aine pour notre section</a:t>
            </a:r>
          </a:p>
          <a:p>
            <a:pPr lvl="0">
              <a:lnSpc>
                <a:spcPct val="115000"/>
              </a:lnSpc>
            </a:pPr>
            <a:endParaRPr lang="fr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GENEVE: plus de 100 nids détruits... Et ça continue!!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fr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20 novembre 2023: 3199 annonces sur le site dont 1300 ont été positives, soit près de 40%</a:t>
            </a:r>
          </a:p>
          <a:p>
            <a:pPr lvl="0">
              <a:lnSpc>
                <a:spcPct val="115000"/>
              </a:lnSpc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=&gt; meilleur score en fin de saison!!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1. Bilan 2023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pic>
        <p:nvPicPr>
          <p:cNvPr id="7" name="Image 6" descr="Une image contenant invertébré, insecte, vermine, Guêpe&#10;&#10;Description générée automatiquement">
            <a:extLst>
              <a:ext uri="{FF2B5EF4-FFF2-40B4-BE49-F238E27FC236}">
                <a16:creationId xmlns:a16="http://schemas.microsoft.com/office/drawing/2014/main" id="{7CC5F675-E335-5601-D23C-3EC3EFB445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379" y="3825534"/>
            <a:ext cx="2651578" cy="2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8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27906FC3-B80B-6EB6-EB96-45B26389426E}"/>
              </a:ext>
            </a:extLst>
          </p:cNvPr>
          <p:cNvSpPr txBox="1"/>
          <p:nvPr/>
        </p:nvSpPr>
        <p:spPr>
          <a:xfrm>
            <a:off x="1340879" y="2126122"/>
            <a:ext cx="5495627" cy="388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que nous avons appris?</a:t>
            </a:r>
          </a:p>
          <a:p>
            <a:pPr lvl="0">
              <a:lnSpc>
                <a:spcPct val="115000"/>
              </a:lnSpc>
            </a:pPr>
            <a:endParaRPr lang="fr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techniques de repérage </a:t>
            </a:r>
            <a:r>
              <a:rPr lang="fr-CH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évoluent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fur et à mesure de la saison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plupart des nids étaient </a:t>
            </a:r>
            <a:r>
              <a:rPr lang="fr-CH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très proches 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ruchers attaqués (entre une dizaine et une centaine de mètres) 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cela peut aller jusqu’à 1km</a:t>
            </a:r>
          </a:p>
          <a:p>
            <a:pPr lvl="0">
              <a:lnSpc>
                <a:spcPct val="115000"/>
              </a:lnSpc>
            </a:pP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2. Bilan 2023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pic>
        <p:nvPicPr>
          <p:cNvPr id="3" name="Image 2" descr="Une image contenant plein air, skier, pente, neige&#10;&#10;Description générée automatiquement">
            <a:extLst>
              <a:ext uri="{FF2B5EF4-FFF2-40B4-BE49-F238E27FC236}">
                <a16:creationId xmlns:a16="http://schemas.microsoft.com/office/drawing/2014/main" id="{F2D667D3-DD40-3831-6050-7830F8D84F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302" y="1671369"/>
            <a:ext cx="4044362" cy="46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2. Bilan 2023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701EB32-D00B-3D95-85A3-6E9AFEF481F1}"/>
              </a:ext>
            </a:extLst>
          </p:cNvPr>
          <p:cNvSpPr txBox="1"/>
          <p:nvPr/>
        </p:nvSpPr>
        <p:spPr>
          <a:xfrm>
            <a:off x="1340878" y="2126122"/>
            <a:ext cx="5925336" cy="431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nids se trouvent aussi </a:t>
            </a:r>
            <a:r>
              <a:rPr lang="fr-CH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 du sol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dans des haies ou des buissons.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Passage du nid primaire au secondaire </a:t>
            </a:r>
            <a:r>
              <a:rPr lang="fr-CH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obligatoire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NP et les NS contiennent des individus </a:t>
            </a:r>
            <a:r>
              <a:rPr lang="fr-CH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sexués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comportements des </a:t>
            </a:r>
            <a:r>
              <a:rPr lang="fr-CH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gynes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(futures reines) et la reproduction n’est pas encore connu.</a:t>
            </a:r>
          </a:p>
          <a:p>
            <a:pPr lvl="0">
              <a:lnSpc>
                <a:spcPct val="115000"/>
              </a:lnSpc>
            </a:pP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 14" descr="Une image contenant plein air, habits, personne, plante&#10;&#10;Description générée automatiquement">
            <a:extLst>
              <a:ext uri="{FF2B5EF4-FFF2-40B4-BE49-F238E27FC236}">
                <a16:creationId xmlns:a16="http://schemas.microsoft.com/office/drawing/2014/main" id="{6905C76A-17FC-8F56-DF71-449C040A7F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840" y="1601255"/>
            <a:ext cx="3660560" cy="48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5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2. Bilan 2023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6EB5F0-472B-9E05-4989-D647A8817B54}"/>
              </a:ext>
            </a:extLst>
          </p:cNvPr>
          <p:cNvSpPr txBox="1"/>
          <p:nvPr/>
        </p:nvSpPr>
        <p:spPr>
          <a:xfrm>
            <a:off x="1340877" y="1905763"/>
            <a:ext cx="9876851" cy="431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Techniques utilisées en 2023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endParaRPr lang="fr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Triangulation</a:t>
            </a: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donne à chaque fois la bonne direction =&gt; technique qui vaut la peine et mérite d’être approfondie. Faussée si plusieurs nids…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Télémétrie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fiable mais pas à 100%, technique longue et couteuse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 à mèche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technique prometteuse, peu efficace sur les terrains accidentés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fin d’année, les nids peuvent être trouvé plus facilement une fois les feuilles tombées, cela </a:t>
            </a:r>
            <a:r>
              <a:rPr lang="fr-C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vaut la peine </a:t>
            </a: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 les </a:t>
            </a:r>
            <a:r>
              <a:rPr lang="fr-CH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gynes</a:t>
            </a: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sont encore dans les nids jusqu’à début décembre.</a:t>
            </a:r>
          </a:p>
        </p:txBody>
      </p:sp>
    </p:spTree>
    <p:extLst>
      <p:ext uri="{BB962C8B-B14F-4D97-AF65-F5344CB8AC3E}">
        <p14:creationId xmlns:p14="http://schemas.microsoft.com/office/powerpoint/2010/main" val="101886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2. Bilan 2023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85E8DB-646C-2C8B-D843-1E75589DD24B}"/>
              </a:ext>
            </a:extLst>
          </p:cNvPr>
          <p:cNvSpPr txBox="1"/>
          <p:nvPr/>
        </p:nvSpPr>
        <p:spPr>
          <a:xfrm>
            <a:off x="1343121" y="1845448"/>
            <a:ext cx="4755122" cy="431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 les FA arrivent à </a:t>
            </a:r>
            <a:r>
              <a:rPr lang="fr-C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entrer dans les ruches </a:t>
            </a: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fin de saison, surtout si les abeilles ne volent pas!</a:t>
            </a:r>
          </a:p>
          <a:p>
            <a:pPr lvl="0">
              <a:lnSpc>
                <a:spcPct val="115000"/>
              </a:lnSpc>
            </a:pP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faut </a:t>
            </a:r>
            <a:r>
              <a:rPr lang="fr-CH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fermer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max vos entrées en fin de saison 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faudrait </a:t>
            </a:r>
            <a:r>
              <a:rPr lang="fr-CH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changer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entrées, pour max 5,5 mm, attention les mâles ne peuvent pas sortir non plus =&gt; limiter l’utilisation</a:t>
            </a: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bâtiment, invertébré, sol, four&#10;&#10;Description générée automatiquement">
            <a:extLst>
              <a:ext uri="{FF2B5EF4-FFF2-40B4-BE49-F238E27FC236}">
                <a16:creationId xmlns:a16="http://schemas.microsoft.com/office/drawing/2014/main" id="{53BD4795-95B8-8E94-FCFD-2D5AEBCC36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757" y="2015229"/>
            <a:ext cx="5065371" cy="379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0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2. Bilan 2023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pic>
        <p:nvPicPr>
          <p:cNvPr id="5" name="Image 4" descr="Une image contenant invertébré, insecte&#10;&#10;Description générée automatiquement">
            <a:extLst>
              <a:ext uri="{FF2B5EF4-FFF2-40B4-BE49-F238E27FC236}">
                <a16:creationId xmlns:a16="http://schemas.microsoft.com/office/drawing/2014/main" id="{B9A07A24-01BB-85AA-349B-9D42B744B8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620" y="1477601"/>
            <a:ext cx="4832350" cy="46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5AC3C8-E834-2482-9198-EEEEAFCE9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" y="-4"/>
            <a:ext cx="4267840" cy="1632861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0C8A843-2D2F-48D8-03BA-954CB1135497}"/>
              </a:ext>
            </a:extLst>
          </p:cNvPr>
          <p:cNvSpPr txBox="1"/>
          <p:nvPr/>
        </p:nvSpPr>
        <p:spPr>
          <a:xfrm>
            <a:off x="3279938" y="493261"/>
            <a:ext cx="72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Frelon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asiatique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CH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de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677AA5C8-DB9B-9F28-5379-694B0A6EE960}"/>
              </a:ext>
            </a:extLst>
          </p:cNvPr>
          <p:cNvCxnSpPr>
            <a:cxnSpLocks/>
          </p:cNvCxnSpPr>
          <p:nvPr/>
        </p:nvCxnSpPr>
        <p:spPr>
          <a:xfrm>
            <a:off x="3600502" y="1139592"/>
            <a:ext cx="688693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29AE887-2D4D-2594-D879-E513832545E8}"/>
              </a:ext>
            </a:extLst>
          </p:cNvPr>
          <p:cNvSpPr txBox="1"/>
          <p:nvPr/>
        </p:nvSpPr>
        <p:spPr>
          <a:xfrm>
            <a:off x="4956313" y="1170369"/>
            <a:ext cx="549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2. Bilan 2023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DBB76-F640-72BF-1B08-3F45FB52D567}"/>
              </a:ext>
            </a:extLst>
          </p:cNvPr>
          <p:cNvSpPr txBox="1"/>
          <p:nvPr/>
        </p:nvSpPr>
        <p:spPr>
          <a:xfrm>
            <a:off x="-2560" y="6430999"/>
            <a:ext cx="1219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Mélanie Baudet – </a:t>
            </a:r>
            <a:r>
              <a:rPr lang="fr-FR" sz="1400" dirty="0" err="1"/>
              <a:t>déc</a:t>
            </a:r>
            <a:r>
              <a:rPr lang="fr-FR" sz="1400" dirty="0"/>
              <a:t> 2023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85E8DB-646C-2C8B-D843-1E75589DD24B}"/>
              </a:ext>
            </a:extLst>
          </p:cNvPr>
          <p:cNvSpPr txBox="1"/>
          <p:nvPr/>
        </p:nvSpPr>
        <p:spPr>
          <a:xfrm>
            <a:off x="1343120" y="1729361"/>
            <a:ext cx="9580693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Quelques images du comptage</a:t>
            </a: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nid de </a:t>
            </a:r>
            <a:r>
              <a:rPr lang="fr-CH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Prangins</a:t>
            </a: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 28.11.23</a:t>
            </a:r>
            <a:endParaRPr lang="fr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v"/>
            </a:pP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Une image contenant personne, habits, intérieur, sol&#10;&#10;Description générée automatiquement">
            <a:extLst>
              <a:ext uri="{FF2B5EF4-FFF2-40B4-BE49-F238E27FC236}">
                <a16:creationId xmlns:a16="http://schemas.microsoft.com/office/drawing/2014/main" id="{3730F4E3-8EC9-8B6B-8AD5-BA0823BF3F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29" y="2338712"/>
            <a:ext cx="3071163" cy="4092286"/>
          </a:xfrm>
          <a:prstGeom prst="rect">
            <a:avLst/>
          </a:prstGeom>
        </p:spPr>
      </p:pic>
      <p:pic>
        <p:nvPicPr>
          <p:cNvPr id="9" name="Image 8" descr="Une image contenant sol, rocher&#10;&#10;Description générée automatiquement">
            <a:extLst>
              <a:ext uri="{FF2B5EF4-FFF2-40B4-BE49-F238E27FC236}">
                <a16:creationId xmlns:a16="http://schemas.microsoft.com/office/drawing/2014/main" id="{6DCFD1B9-98BE-EAA9-746B-1243BEC1CA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63833" y="2850674"/>
            <a:ext cx="4095698" cy="3071774"/>
          </a:xfrm>
          <a:prstGeom prst="rect">
            <a:avLst/>
          </a:prstGeom>
        </p:spPr>
      </p:pic>
      <p:pic>
        <p:nvPicPr>
          <p:cNvPr id="16" name="Image 15" descr="Une image contenant Matériau naturel, plein air, hiver, sol&#10;&#10;Description générée automatiquement">
            <a:extLst>
              <a:ext uri="{FF2B5EF4-FFF2-40B4-BE49-F238E27FC236}">
                <a16:creationId xmlns:a16="http://schemas.microsoft.com/office/drawing/2014/main" id="{539FB530-46FB-A8DE-D9B8-BB1C99AFC3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17659" y="2843234"/>
            <a:ext cx="4036173" cy="3027130"/>
          </a:xfrm>
          <a:prstGeom prst="rect">
            <a:avLst/>
          </a:prstGeom>
        </p:spPr>
      </p:pic>
      <p:pic>
        <p:nvPicPr>
          <p:cNvPr id="18" name="Image 17" descr="Une image contenant insecte, vermine, arthropode, Parasite&#10;&#10;Description générée automatiquement">
            <a:extLst>
              <a:ext uri="{FF2B5EF4-FFF2-40B4-BE49-F238E27FC236}">
                <a16:creationId xmlns:a16="http://schemas.microsoft.com/office/drawing/2014/main" id="{C8C9F451-ED74-E235-F416-BA71622DC7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143563">
            <a:off x="9780813" y="2814873"/>
            <a:ext cx="2286000" cy="265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16295</TotalTime>
  <Words>809</Words>
  <Application>Microsoft Macintosh PowerPoint</Application>
  <PresentationFormat>Grand écran</PresentationFormat>
  <Paragraphs>119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Le Frelon asiatique Bilan 2023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Jotti Pierre-Yves MIL</dc:creator>
  <cp:lastModifiedBy>pierre Jotti</cp:lastModifiedBy>
  <cp:revision>97</cp:revision>
  <cp:lastPrinted>2023-03-13T17:20:52Z</cp:lastPrinted>
  <dcterms:created xsi:type="dcterms:W3CDTF">2022-11-24T07:08:09Z</dcterms:created>
  <dcterms:modified xsi:type="dcterms:W3CDTF">2023-12-12T14:38:33Z</dcterms:modified>
</cp:coreProperties>
</file>